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0" r:id="rId6"/>
    <p:sldId id="261" r:id="rId7"/>
    <p:sldId id="262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96F65-E92A-46A6-BB8F-0CBE1142C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70" y="1368571"/>
            <a:ext cx="8791575" cy="2387600"/>
          </a:xfrm>
        </p:spPr>
        <p:txBody>
          <a:bodyPr>
            <a:noAutofit/>
          </a:bodyPr>
          <a:lstStyle/>
          <a:p>
            <a:pPr algn="ctr"/>
            <a:r>
              <a:rPr lang="es-PA" sz="7000" dirty="0">
                <a:latin typeface="Bebas Neue" panose="020B0606020202050201" pitchFamily="34" charset="0"/>
              </a:rPr>
              <a:t>Análisis de datos para las coberturas de elecciones caóticas en panamá 2019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F214CA-2956-45FB-81AD-89E6511FA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895653"/>
            <a:ext cx="9549382" cy="1655762"/>
          </a:xfrm>
        </p:spPr>
        <p:txBody>
          <a:bodyPr>
            <a:noAutofit/>
          </a:bodyPr>
          <a:lstStyle/>
          <a:p>
            <a:pPr algn="ctr"/>
            <a:r>
              <a:rPr lang="es-PA" sz="4000" dirty="0">
                <a:solidFill>
                  <a:schemeClr val="tx1"/>
                </a:solidFill>
                <a:latin typeface="Bebas Neue" panose="020B0606020202050201" pitchFamily="34" charset="0"/>
              </a:rPr>
              <a:t>Johel Batista 8-914-587</a:t>
            </a:r>
          </a:p>
          <a:p>
            <a:pPr algn="ctr"/>
            <a:r>
              <a:rPr lang="es-PA" sz="4000" b="1" dirty="0">
                <a:latin typeface="Bebas Neue" panose="020B0606020202050201" pitchFamily="34" charset="0"/>
              </a:rPr>
              <a:t>Con el apoyo de</a:t>
            </a:r>
            <a:r>
              <a:rPr lang="es-PA" sz="4000" dirty="0">
                <a:latin typeface="Bebas Neue" panose="020B0606020202050201" pitchFamily="34" charset="0"/>
              </a:rPr>
              <a:t>: junta nacional de Escrutinio 2019 (</a:t>
            </a:r>
            <a:r>
              <a:rPr lang="es-PA" sz="4000" dirty="0" err="1">
                <a:latin typeface="Bebas Neue" panose="020B0606020202050201" pitchFamily="34" charset="0"/>
              </a:rPr>
              <a:t>jne</a:t>
            </a:r>
            <a:r>
              <a:rPr lang="es-PA" sz="4000" dirty="0">
                <a:latin typeface="Bebas Neue" panose="020B0606020202050201" pitchFamily="34" charset="0"/>
              </a:rPr>
              <a:t> 2019), tribunal electoral y Periódico la prensa</a:t>
            </a:r>
          </a:p>
        </p:txBody>
      </p:sp>
    </p:spTree>
    <p:extLst>
      <p:ext uri="{BB962C8B-B14F-4D97-AF65-F5344CB8AC3E}">
        <p14:creationId xmlns:p14="http://schemas.microsoft.com/office/powerpoint/2010/main" val="330275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 Ruta del Voto">
            <a:hlinkClick r:id="" action="ppaction://media"/>
            <a:extLst>
              <a:ext uri="{FF2B5EF4-FFF2-40B4-BE49-F238E27FC236}">
                <a16:creationId xmlns:a16="http://schemas.microsoft.com/office/drawing/2014/main" id="{6AD0465F-DABF-4E4B-85FE-686B7FBECA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A512B-AAED-4FF8-ADF7-20560429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636" y="131957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s-PA" sz="6000" b="1" dirty="0">
                <a:latin typeface="Bebas Neue" panose="020B0606020202050201" pitchFamily="34" charset="0"/>
              </a:rPr>
              <a:t>Diferencias entre el sistema ter y </a:t>
            </a:r>
            <a:r>
              <a:rPr lang="es-PA" sz="6000" b="1" dirty="0" err="1">
                <a:latin typeface="Bebas Neue" panose="020B0606020202050201" pitchFamily="34" charset="0"/>
              </a:rPr>
              <a:t>jne</a:t>
            </a:r>
            <a:endParaRPr lang="es-PA" sz="6000" b="1" dirty="0">
              <a:latin typeface="Bebas Neue" panose="020B0606020202050201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A96F78-944D-4D1F-AA9D-72D7C574D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37" y="1526637"/>
            <a:ext cx="4995834" cy="4395830"/>
          </a:xfrm>
        </p:spPr>
        <p:txBody>
          <a:bodyPr>
            <a:normAutofit fontScale="85000" lnSpcReduction="10000"/>
          </a:bodyPr>
          <a:lstStyle/>
          <a:p>
            <a:r>
              <a:rPr lang="es-PA" sz="2800" b="1" dirty="0">
                <a:latin typeface="Bebas Neue" panose="020B0606020202050201" pitchFamily="34" charset="0"/>
              </a:rPr>
              <a:t>TER (Transmisión extraoficial de resultados)</a:t>
            </a:r>
          </a:p>
          <a:p>
            <a:pPr lvl="1"/>
            <a:r>
              <a:rPr lang="es-PA" sz="2800" dirty="0">
                <a:latin typeface="Bebas Neue" panose="020B0606020202050201" pitchFamily="34" charset="0"/>
              </a:rPr>
              <a:t>Sistema </a:t>
            </a:r>
            <a:r>
              <a:rPr lang="es-PA" sz="2800" dirty="0" err="1">
                <a:latin typeface="Bebas Neue" panose="020B0606020202050201" pitchFamily="34" charset="0"/>
              </a:rPr>
              <a:t>ExtraOficial</a:t>
            </a:r>
            <a:r>
              <a:rPr lang="es-PA" sz="2800" dirty="0">
                <a:latin typeface="Bebas Neue" panose="020B0606020202050201" pitchFamily="34" charset="0"/>
              </a:rPr>
              <a:t> que se produce en la mesa de votación</a:t>
            </a:r>
          </a:p>
          <a:p>
            <a:pPr lvl="1"/>
            <a:r>
              <a:rPr lang="es-PA" sz="2800" dirty="0">
                <a:latin typeface="Bebas Neue" panose="020B0606020202050201" pitchFamily="34" charset="0"/>
              </a:rPr>
              <a:t>Se realiza una revisión previa de cada uno de los votos emitidos</a:t>
            </a:r>
          </a:p>
          <a:p>
            <a:pPr lvl="1"/>
            <a:r>
              <a:rPr lang="es-PA" sz="2800" dirty="0">
                <a:latin typeface="Bebas Neue" panose="020B0606020202050201" pitchFamily="34" charset="0"/>
              </a:rPr>
              <a:t>Los datos son enviados de forma encriptada a servidores del TE</a:t>
            </a:r>
          </a:p>
          <a:p>
            <a:pPr lvl="1"/>
            <a:r>
              <a:rPr lang="es-PA" sz="2800" dirty="0">
                <a:latin typeface="Bebas Neue" panose="020B0606020202050201" pitchFamily="34" charset="0"/>
              </a:rPr>
              <a:t>Tiene una tasa de confiabilidad histórica de +- 0.5% vs. Resultado final</a:t>
            </a:r>
          </a:p>
          <a:p>
            <a:pPr lvl="1"/>
            <a:endParaRPr lang="es-PA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852791B-5AC3-4A80-BA5F-57AAD0AFA9E1}"/>
              </a:ext>
            </a:extLst>
          </p:cNvPr>
          <p:cNvSpPr txBox="1">
            <a:spLocks/>
          </p:cNvSpPr>
          <p:nvPr/>
        </p:nvSpPr>
        <p:spPr>
          <a:xfrm>
            <a:off x="5813570" y="1526636"/>
            <a:ext cx="5478012" cy="4471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A" sz="2800" b="1" dirty="0">
                <a:latin typeface="Bebas Neue" panose="020B0606020202050201" pitchFamily="34" charset="0"/>
              </a:rPr>
              <a:t>Junta nacional de escrutinio</a:t>
            </a:r>
          </a:p>
          <a:p>
            <a:pPr lvl="1"/>
            <a:r>
              <a:rPr lang="es-PA" sz="2400" b="1" dirty="0">
                <a:latin typeface="Bebas Neue" panose="020B0606020202050201" pitchFamily="34" charset="0"/>
              </a:rPr>
              <a:t>Escruta cada una de las 40 actas </a:t>
            </a:r>
            <a:r>
              <a:rPr lang="es-PA" sz="2400" b="1" dirty="0" err="1">
                <a:latin typeface="Bebas Neue" panose="020B0606020202050201" pitchFamily="34" charset="0"/>
              </a:rPr>
              <a:t>circuitales</a:t>
            </a:r>
            <a:r>
              <a:rPr lang="es-PA" sz="2400" b="1" dirty="0">
                <a:latin typeface="Bebas Neue" panose="020B0606020202050201" pitchFamily="34" charset="0"/>
              </a:rPr>
              <a:t> de todo el país</a:t>
            </a:r>
          </a:p>
          <a:p>
            <a:pPr lvl="1"/>
            <a:r>
              <a:rPr lang="es-PA" sz="2400" b="1" dirty="0">
                <a:latin typeface="Bebas Neue" panose="020B0606020202050201" pitchFamily="34" charset="0"/>
              </a:rPr>
              <a:t>Utiliza contadores públicos autorizados para revisar voto por voto, mesa por mesa y encontrar inconsistencias</a:t>
            </a:r>
          </a:p>
          <a:p>
            <a:pPr lvl="1"/>
            <a:r>
              <a:rPr lang="es-PA" sz="2400" b="1" dirty="0">
                <a:latin typeface="Bebas Neue" panose="020B0606020202050201" pitchFamily="34" charset="0"/>
              </a:rPr>
              <a:t>Dichas inconsistencias son solucionadas para cuadrar las actas frente a representantes de los candidatos</a:t>
            </a:r>
          </a:p>
          <a:p>
            <a:pPr lvl="1"/>
            <a:r>
              <a:rPr lang="es-PA" sz="2400" b="1" dirty="0">
                <a:latin typeface="Bebas Neue" panose="020B0606020202050201" pitchFamily="34" charset="0"/>
              </a:rPr>
              <a:t>La tasa de confiabilidad es del 100%, ya que entrega el resultado final de las elecciones</a:t>
            </a:r>
            <a:endParaRPr lang="es-PA" sz="2400" dirty="0">
              <a:latin typeface="Bebas Neue" panose="020B0606020202050201" pitchFamily="34" charset="0"/>
            </a:endParaRP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90563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A8450-548B-42C1-A7EF-C9266E1C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PA" sz="6000" b="1" dirty="0">
                <a:latin typeface="Bebas Neue" panose="020B0606020202050201" pitchFamily="34" charset="0"/>
              </a:rPr>
              <a:t>Actas </a:t>
            </a:r>
            <a:r>
              <a:rPr lang="es-PA" sz="6000" b="1" dirty="0" err="1">
                <a:latin typeface="Bebas Neue" panose="020B0606020202050201" pitchFamily="34" charset="0"/>
              </a:rPr>
              <a:t>circuitales</a:t>
            </a:r>
            <a:r>
              <a:rPr lang="es-PA" sz="6000" b="1" dirty="0">
                <a:latin typeface="Bebas Neue" panose="020B0606020202050201" pitchFamily="34" charset="0"/>
              </a:rPr>
              <a:t> are </a:t>
            </a:r>
            <a:r>
              <a:rPr lang="es-PA" sz="6000" b="1" dirty="0" err="1">
                <a:latin typeface="Bebas Neue" panose="020B0606020202050201" pitchFamily="34" charset="0"/>
              </a:rPr>
              <a:t>coming</a:t>
            </a:r>
            <a:endParaRPr lang="es-PA" sz="6000" b="1" dirty="0">
              <a:latin typeface="Bebas Neue" panose="020B0606020202050201" pitchFamily="34" charset="0"/>
            </a:endParaRPr>
          </a:p>
        </p:txBody>
      </p:sp>
      <p:pic>
        <p:nvPicPr>
          <p:cNvPr id="1026" name="Picture 2" descr="https://jne.org.pa/wp-content/uploads/2019/05/1-1-111.png">
            <a:extLst>
              <a:ext uri="{FF2B5EF4-FFF2-40B4-BE49-F238E27FC236}">
                <a16:creationId xmlns:a16="http://schemas.microsoft.com/office/drawing/2014/main" id="{76F894A7-590D-40CC-A1ED-7F99F7A66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r="7092"/>
          <a:stretch/>
        </p:blipFill>
        <p:spPr bwMode="auto">
          <a:xfrm>
            <a:off x="189250" y="1190362"/>
            <a:ext cx="11813500" cy="541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69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A8450-548B-42C1-A7EF-C9266E1C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9001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PA" sz="6000" b="1" dirty="0">
                <a:latin typeface="Bebas Neue" panose="020B0606020202050201" pitchFamily="34" charset="0"/>
              </a:rPr>
              <a:t>Análisis de los resultados del ter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FA71EB8-A2F6-49D2-9E07-736B49D2C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20" y="1471699"/>
            <a:ext cx="11189960" cy="459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6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A8450-548B-42C1-A7EF-C9266E1C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90011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PA" sz="6000" b="1" dirty="0">
                <a:latin typeface="Bebas Neue" panose="020B0606020202050201" pitchFamily="34" charset="0"/>
              </a:rPr>
              <a:t>Análisis de los resultados de la </a:t>
            </a:r>
            <a:r>
              <a:rPr lang="es-PA" sz="6000" b="1" dirty="0" err="1">
                <a:latin typeface="Bebas Neue" panose="020B0606020202050201" pitchFamily="34" charset="0"/>
              </a:rPr>
              <a:t>jne</a:t>
            </a:r>
            <a:endParaRPr lang="es-PA" sz="6000" b="1" dirty="0">
              <a:latin typeface="Bebas Neue" panose="020B0606020202050201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465229-3B72-4C54-BCC5-52BDAF4C8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84" y="1396000"/>
            <a:ext cx="11839232" cy="406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2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A8450-548B-42C1-A7EF-C9266E1C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9001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PA" sz="6000" b="1" dirty="0">
                <a:latin typeface="Bebas Neue" panose="020B0606020202050201" pitchFamily="34" charset="0"/>
              </a:rPr>
              <a:t>Ter vs. </a:t>
            </a:r>
            <a:r>
              <a:rPr lang="es-PA" sz="6000" b="1" dirty="0" err="1">
                <a:latin typeface="Bebas Neue" panose="020B0606020202050201" pitchFamily="34" charset="0"/>
              </a:rPr>
              <a:t>Jne</a:t>
            </a:r>
            <a:r>
              <a:rPr lang="es-PA" sz="6000" b="1" dirty="0">
                <a:latin typeface="Bebas Neue" panose="020B0606020202050201" pitchFamily="34" charset="0"/>
              </a:rPr>
              <a:t> 2019: </a:t>
            </a:r>
            <a:r>
              <a:rPr lang="es-PA" sz="6000" b="1" dirty="0" err="1">
                <a:latin typeface="Bebas Neue" panose="020B0606020202050201" pitchFamily="34" charset="0"/>
              </a:rPr>
              <a:t>endgame</a:t>
            </a:r>
            <a:endParaRPr lang="es-PA" sz="6000" b="1" dirty="0">
              <a:latin typeface="Bebas Neue" panose="020B0606020202050201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2B2FBC-82DC-419C-833C-3F2B010EE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4" y="1297733"/>
            <a:ext cx="12027392" cy="41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1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CD9D3C1-AFD2-41FE-94B8-3E97225F8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4" y="0"/>
            <a:ext cx="578498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B96E0CA-BD93-4B7A-8C9B-AF7C06D8B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416" y="0"/>
            <a:ext cx="5784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172</TotalTime>
  <Words>183</Words>
  <Application>Microsoft Office PowerPoint</Application>
  <PresentationFormat>Panorámica</PresentationFormat>
  <Paragraphs>18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Bebas Neue</vt:lpstr>
      <vt:lpstr>Trebuchet MS</vt:lpstr>
      <vt:lpstr>Tw Cen MT</vt:lpstr>
      <vt:lpstr>Circuito</vt:lpstr>
      <vt:lpstr>Análisis de datos para las coberturas de elecciones caóticas en panamá 2019</vt:lpstr>
      <vt:lpstr>Presentación de PowerPoint</vt:lpstr>
      <vt:lpstr>Diferencias entre el sistema ter y jne</vt:lpstr>
      <vt:lpstr>Actas circuitales are coming</vt:lpstr>
      <vt:lpstr>Análisis de los resultados del ter</vt:lpstr>
      <vt:lpstr>Análisis de los resultados de la jne</vt:lpstr>
      <vt:lpstr>Ter vs. Jne 2019: endgame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datos masivos para las coberturas de elecciones</dc:title>
  <dc:creator>JOHEL BATISTA</dc:creator>
  <cp:lastModifiedBy>JOHEL BATISTA</cp:lastModifiedBy>
  <cp:revision>8</cp:revision>
  <dcterms:created xsi:type="dcterms:W3CDTF">2019-05-20T04:26:29Z</dcterms:created>
  <dcterms:modified xsi:type="dcterms:W3CDTF">2019-05-22T00:50:38Z</dcterms:modified>
</cp:coreProperties>
</file>